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Shape 117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Shape 119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Shape 131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42" name="Shape 142"/>
          <p:cNvSpPr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" name="Shape 26"/>
          <p:cNvSpPr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Shape 27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Shape 28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Shape 29"/>
          <p:cNvSpPr/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Shape 30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Shape 44"/>
          <p:cNvSpPr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5" name="Shape 45"/>
          <p:cNvSpPr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Shape 46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Shape 47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Shape 48"/>
          <p:cNvSpPr/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Shape 49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Shape 50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bliss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3618" y="2956194"/>
            <a:ext cx="6017564" cy="3841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ctrTitle"/>
          </p:nvPr>
        </p:nvSpPr>
        <p:spPr>
          <a:xfrm>
            <a:off x="442942" y="-1086393"/>
            <a:ext cx="10541001" cy="2628901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Articles</a:t>
            </a:r>
          </a:p>
        </p:txBody>
      </p:sp>
      <p:sp>
        <p:nvSpPr>
          <p:cNvPr id="202" name="Shape 202"/>
          <p:cNvSpPr/>
          <p:nvPr>
            <p:ph type="subTitle" sz="quarter" idx="1"/>
          </p:nvPr>
        </p:nvSpPr>
        <p:spPr>
          <a:xfrm>
            <a:off x="798761" y="7555151"/>
            <a:ext cx="11164639" cy="1677749"/>
          </a:xfrm>
          <a:prstGeom prst="rect">
            <a:avLst/>
          </a:prstGeom>
        </p:spPr>
        <p:txBody>
          <a:bodyPr/>
          <a:lstStyle>
            <a:lvl1pPr algn="ctr" defTabSz="549148">
              <a:defRPr sz="3384">
                <a:solidFill>
                  <a:srgbClr val="DCDEE0"/>
                </a:solidFill>
              </a:defRPr>
            </a:lvl1pPr>
          </a:lstStyle>
          <a:p>
            <a:pPr/>
            <a:r>
              <a:t>check out some articles. beautifully categorised and stunningly presented. Like an article? why not favourite it for easy access later on</a:t>
            </a:r>
          </a:p>
        </p:txBody>
      </p:sp>
      <p:pic>
        <p:nvPicPr>
          <p:cNvPr id="203" name="Simulator Screen Shot 2016Õ╣┤3µ£ê2µùÑ õ©ïÕìê8.46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820" y="2026820"/>
            <a:ext cx="2841701" cy="5044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imulator Screen Shot 2016Õ╣┤3µ£ê2µùÑ õ©ïÕìê8.46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6734" y="2275385"/>
            <a:ext cx="2561627" cy="4546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imulator Screen Shot 2016Õ╣┤3µ£ê2µùÑ õ©ïÕìê8.46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3573" y="2449491"/>
            <a:ext cx="2365452" cy="4198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imulator Screen Shot 2016Õ╣┤3µ£ê2µùÑ õ©ïÕìê8.46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74238" y="2593870"/>
            <a:ext cx="2202772" cy="39099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ctrTitle"/>
          </p:nvPr>
        </p:nvSpPr>
        <p:spPr>
          <a:xfrm>
            <a:off x="460432" y="-1121373"/>
            <a:ext cx="10541001" cy="2628901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about the baby</a:t>
            </a:r>
          </a:p>
        </p:txBody>
      </p:sp>
      <p:sp>
        <p:nvSpPr>
          <p:cNvPr id="209" name="Shape 209"/>
          <p:cNvSpPr/>
          <p:nvPr>
            <p:ph type="subTitle" sz="quarter" idx="1"/>
          </p:nvPr>
        </p:nvSpPr>
        <p:spPr>
          <a:xfrm>
            <a:off x="1099697" y="7897031"/>
            <a:ext cx="10805405" cy="1300137"/>
          </a:xfrm>
          <a:prstGeom prst="rect">
            <a:avLst/>
          </a:prstGeom>
        </p:spPr>
        <p:txBody>
          <a:bodyPr/>
          <a:lstStyle>
            <a:lvl1pPr algn="ctr" defTabSz="543305">
              <a:defRPr sz="3348">
                <a:solidFill>
                  <a:srgbClr val="DCDEE0"/>
                </a:solidFill>
              </a:defRPr>
            </a:lvl1pPr>
          </a:lstStyle>
          <a:p>
            <a:pPr/>
            <a:r>
              <a:t>check or add your baby’s info, compare their weight to the average to keep up to date with his/her well being</a:t>
            </a:r>
          </a:p>
        </p:txBody>
      </p:sp>
      <p:pic>
        <p:nvPicPr>
          <p:cNvPr id="210" name="Simulator Screen Shot 2016Õ╣┤3µ£ê2µùÑ õ©ïÕìê8.47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3850" y="2047693"/>
            <a:ext cx="2991084" cy="5309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imulator Screen Shot 2016Õ╣┤3µ£ê2µùÑ õ©ïÕìê8.49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5545" y="2047693"/>
            <a:ext cx="2991084" cy="5309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ctrTitle"/>
          </p:nvPr>
        </p:nvSpPr>
        <p:spPr>
          <a:xfrm>
            <a:off x="442942" y="-1138864"/>
            <a:ext cx="10541001" cy="2628901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diary</a:t>
            </a:r>
          </a:p>
        </p:txBody>
      </p:sp>
      <p:sp>
        <p:nvSpPr>
          <p:cNvPr id="214" name="Shape 214"/>
          <p:cNvSpPr/>
          <p:nvPr>
            <p:ph type="subTitle" sz="quarter" idx="1"/>
          </p:nvPr>
        </p:nvSpPr>
        <p:spPr>
          <a:xfrm>
            <a:off x="915181" y="3097062"/>
            <a:ext cx="6445125" cy="35848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pPr/>
            <a:r>
              <a:t>record your little ones special moments, allergies and general medical condition. so you’re never left stumped looking for that piece of paper you wrote it on</a:t>
            </a:r>
          </a:p>
        </p:txBody>
      </p:sp>
      <p:pic>
        <p:nvPicPr>
          <p:cNvPr id="215" name="Simulator Screen Shot 2016Õ╣┤3µ£ê2µùÑ õ©ïÕìê8.57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6071" y="1567786"/>
            <a:ext cx="3742777" cy="6643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ctrTitle"/>
          </p:nvPr>
        </p:nvSpPr>
        <p:spPr>
          <a:xfrm>
            <a:off x="495413" y="-1103883"/>
            <a:ext cx="10541001" cy="2628901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forum</a:t>
            </a:r>
          </a:p>
        </p:txBody>
      </p:sp>
      <p:sp>
        <p:nvSpPr>
          <p:cNvPr id="218" name="Shape 218"/>
          <p:cNvSpPr/>
          <p:nvPr>
            <p:ph type="subTitle" sz="quarter" idx="1"/>
          </p:nvPr>
        </p:nvSpPr>
        <p:spPr>
          <a:xfrm>
            <a:off x="1294775" y="7861300"/>
            <a:ext cx="10668625" cy="1371600"/>
          </a:xfrm>
          <a:prstGeom prst="rect">
            <a:avLst/>
          </a:prstGeom>
        </p:spPr>
        <p:txBody>
          <a:bodyPr/>
          <a:lstStyle>
            <a:lvl1pPr algn="ctr" defTabSz="566674">
              <a:defRPr sz="3492">
                <a:solidFill>
                  <a:srgbClr val="DCDEE0"/>
                </a:solidFill>
              </a:defRPr>
            </a:lvl1pPr>
          </a:lstStyle>
          <a:p>
            <a:pPr/>
            <a:r>
              <a:t>interact with other parents. share tips and recipes. offer support and guidance all in one place</a:t>
            </a:r>
          </a:p>
        </p:txBody>
      </p:sp>
      <p:pic>
        <p:nvPicPr>
          <p:cNvPr id="219" name="Simulator Screen Shot 2016Õ╣┤3µ£ê2µùÑ õ©ïÕìê8.59.1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372727" y="1992226"/>
            <a:ext cx="3043367" cy="540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imulator Screen Shot 2016Õ╣┤3µ£ê2µùÑ õ©ïÕìê9.05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9315" y="1992226"/>
            <a:ext cx="3043238" cy="5401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ctrTitle"/>
          </p:nvPr>
        </p:nvSpPr>
        <p:spPr>
          <a:xfrm>
            <a:off x="374408" y="-903119"/>
            <a:ext cx="10541001" cy="2628901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Success or failure?</a:t>
            </a:r>
          </a:p>
        </p:txBody>
      </p:sp>
      <p:pic>
        <p:nvPicPr>
          <p:cNvPr id="223" name="rcLxML7R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5667" y="3689876"/>
            <a:ext cx="3326544" cy="3386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RTG6XRE8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8524" y="3783129"/>
            <a:ext cx="3784601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ctrTitle"/>
          </p:nvPr>
        </p:nvSpPr>
        <p:spPr>
          <a:xfrm>
            <a:off x="4430663" y="3705109"/>
            <a:ext cx="4143474" cy="2343382"/>
          </a:xfrm>
          <a:prstGeom prst="rect">
            <a:avLst/>
          </a:prstGeom>
        </p:spPr>
        <p:txBody>
          <a:bodyPr/>
          <a:lstStyle>
            <a:lvl1pPr>
              <a:defRPr sz="14600">
                <a:solidFill>
                  <a:srgbClr val="FFFFFF"/>
                </a:solidFill>
              </a:defRPr>
            </a:lvl1pPr>
          </a:lstStyle>
          <a:p>
            <a:pPr/>
            <a:r>
              <a:t>Q &amp;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ctrTitle"/>
          </p:nvPr>
        </p:nvSpPr>
        <p:spPr>
          <a:xfrm>
            <a:off x="425452" y="405476"/>
            <a:ext cx="5832965" cy="1241974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The problem?</a:t>
            </a:r>
          </a:p>
        </p:txBody>
      </p:sp>
      <p:sp>
        <p:nvSpPr>
          <p:cNvPr id="170" name="Shape 170"/>
          <p:cNvSpPr/>
          <p:nvPr>
            <p:ph type="subTitle" idx="1"/>
          </p:nvPr>
        </p:nvSpPr>
        <p:spPr>
          <a:xfrm>
            <a:off x="479207" y="1707278"/>
            <a:ext cx="12046387" cy="7197234"/>
          </a:xfrm>
          <a:prstGeom prst="rect">
            <a:avLst/>
          </a:prstGeom>
        </p:spPr>
        <p:txBody>
          <a:bodyPr/>
          <a:lstStyle/>
          <a:p>
            <a:pPr defTabSz="566674">
              <a:defRPr sz="3880">
                <a:solidFill>
                  <a:srgbClr val="DCDEE0"/>
                </a:solidFill>
              </a:defRPr>
            </a:pPr>
          </a:p>
          <a:p>
            <a:pPr defTabSz="566674">
              <a:defRPr sz="3880">
                <a:solidFill>
                  <a:srgbClr val="DCDEE0"/>
                </a:solidFill>
              </a:defRPr>
            </a:pPr>
            <a:r>
              <a:t>- No similar applications out there that provided the same service</a:t>
            </a:r>
          </a:p>
          <a:p>
            <a:pPr defTabSz="566674">
              <a:defRPr sz="3880">
                <a:solidFill>
                  <a:srgbClr val="DCDEE0"/>
                </a:solidFill>
              </a:defRPr>
            </a:pPr>
          </a:p>
          <a:p>
            <a:pPr defTabSz="566674">
              <a:defRPr sz="3880">
                <a:solidFill>
                  <a:srgbClr val="DCDEE0"/>
                </a:solidFill>
              </a:defRPr>
            </a:pPr>
          </a:p>
          <a:p>
            <a:pPr defTabSz="566674">
              <a:defRPr sz="3880">
                <a:solidFill>
                  <a:srgbClr val="DCDEE0"/>
                </a:solidFill>
              </a:defRPr>
            </a:pPr>
            <a:r>
              <a:t>- Parents needed to have easy access to information</a:t>
            </a:r>
          </a:p>
          <a:p>
            <a:pPr defTabSz="566674">
              <a:defRPr sz="3880">
                <a:solidFill>
                  <a:srgbClr val="DCDEE0"/>
                </a:solidFill>
              </a:defRPr>
            </a:pPr>
          </a:p>
          <a:p>
            <a:pPr defTabSz="566674">
              <a:defRPr sz="3880">
                <a:solidFill>
                  <a:srgbClr val="DCDEE0"/>
                </a:solidFill>
              </a:defRPr>
            </a:pPr>
          </a:p>
          <a:p>
            <a:pPr defTabSz="566674">
              <a:defRPr sz="3880">
                <a:solidFill>
                  <a:srgbClr val="DCDEE0"/>
                </a:solidFill>
              </a:defRPr>
            </a:pPr>
            <a:r>
              <a:t>- Cutbacks at hospitals lead to the need for parents to become more independent </a:t>
            </a:r>
          </a:p>
          <a:p>
            <a:pPr defTabSz="566674">
              <a:defRPr sz="3492">
                <a:solidFill>
                  <a:srgbClr val="DCDEE0"/>
                </a:solidFill>
              </a:defRPr>
            </a:pPr>
          </a:p>
        </p:txBody>
      </p:sp>
      <p:pic>
        <p:nvPicPr>
          <p:cNvPr id="171" name="NHS-RG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9612" y="7685310"/>
            <a:ext cx="2966004" cy="1199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ctrTitle"/>
          </p:nvPr>
        </p:nvSpPr>
        <p:spPr>
          <a:xfrm>
            <a:off x="425452" y="405476"/>
            <a:ext cx="5832965" cy="1241974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The problem?</a:t>
            </a:r>
          </a:p>
        </p:txBody>
      </p:sp>
      <p:sp>
        <p:nvSpPr>
          <p:cNvPr id="174" name="Shape 174"/>
          <p:cNvSpPr/>
          <p:nvPr>
            <p:ph type="subTitle" sz="quarter" idx="1"/>
          </p:nvPr>
        </p:nvSpPr>
        <p:spPr>
          <a:xfrm>
            <a:off x="479207" y="1899410"/>
            <a:ext cx="10541001" cy="1371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pPr/>
            <a:r>
              <a:t>Bliss website</a:t>
            </a:r>
          </a:p>
        </p:txBody>
      </p:sp>
      <p:pic>
        <p:nvPicPr>
          <p:cNvPr id="175" name="Screen Shot 2016-04-29 at 01.48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961" y="2963431"/>
            <a:ext cx="9740878" cy="6017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ctrTitle"/>
          </p:nvPr>
        </p:nvSpPr>
        <p:spPr>
          <a:xfrm>
            <a:off x="425452" y="335610"/>
            <a:ext cx="5832965" cy="1241974"/>
          </a:xfrm>
          <a:prstGeom prst="rect">
            <a:avLst/>
          </a:prstGeom>
        </p:spPr>
        <p:txBody>
          <a:bodyPr/>
          <a:lstStyle>
            <a:lvl1pPr defTabSz="578358">
              <a:defRPr sz="7128" u="sng">
                <a:solidFill>
                  <a:srgbClr val="FFFFFF"/>
                </a:solidFill>
              </a:defRPr>
            </a:lvl1pPr>
          </a:lstStyle>
          <a:p>
            <a:pPr/>
            <a:r>
              <a:t>Our solution?</a:t>
            </a:r>
          </a:p>
        </p:txBody>
      </p:sp>
      <p:pic>
        <p:nvPicPr>
          <p:cNvPr id="178" name="Apple-logo-grey-880x6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592" y="2970355"/>
            <a:ext cx="5271116" cy="3743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Android-logo-wordm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1464" y="4879455"/>
            <a:ext cx="5971372" cy="447853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>
            <p:ph type="subTitle" sz="quarter" idx="1"/>
          </p:nvPr>
        </p:nvSpPr>
        <p:spPr>
          <a:xfrm>
            <a:off x="461740" y="1823967"/>
            <a:ext cx="10541001" cy="1371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pPr/>
            <a:r>
              <a:t>Mobile Operating systems</a:t>
            </a:r>
          </a:p>
        </p:txBody>
      </p:sp>
      <p:sp>
        <p:nvSpPr>
          <p:cNvPr id="181" name="Shape 181"/>
          <p:cNvSpPr/>
          <p:nvPr/>
        </p:nvSpPr>
        <p:spPr>
          <a:xfrm>
            <a:off x="8035848" y="4252997"/>
            <a:ext cx="3151189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CMS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ctrTitle"/>
          </p:nvPr>
        </p:nvSpPr>
        <p:spPr>
          <a:xfrm>
            <a:off x="374408" y="-1165117"/>
            <a:ext cx="10541001" cy="2628901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Group management</a:t>
            </a:r>
          </a:p>
        </p:txBody>
      </p:sp>
      <p:pic>
        <p:nvPicPr>
          <p:cNvPr id="184" name="screen-shot-2013-08-28-at-9-30-26-a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785"/>
          <a:stretch>
            <a:fillRect/>
          </a:stretch>
        </p:blipFill>
        <p:spPr>
          <a:xfrm>
            <a:off x="1231900" y="1463715"/>
            <a:ext cx="10541117" cy="7898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ctrTitle"/>
          </p:nvPr>
        </p:nvSpPr>
        <p:spPr>
          <a:xfrm>
            <a:off x="409341" y="-938052"/>
            <a:ext cx="10541001" cy="2628901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Group management</a:t>
            </a:r>
          </a:p>
        </p:txBody>
      </p:sp>
      <p:pic>
        <p:nvPicPr>
          <p:cNvPr id="187" name="Slack_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1970" y="2298753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Trello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01970" y="6647211"/>
            <a:ext cx="3251201" cy="2063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>
            <p:ph type="subTitle" sz="quarter" idx="1"/>
          </p:nvPr>
        </p:nvSpPr>
        <p:spPr>
          <a:xfrm>
            <a:off x="1650420" y="3514230"/>
            <a:ext cx="5473591" cy="2750540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DCDEE0"/>
                </a:solidFill>
              </a:defRPr>
            </a:pPr>
            <a:r>
              <a:t>- agile methodologies</a:t>
            </a:r>
          </a:p>
          <a:p>
            <a:pPr>
              <a:defRPr sz="4000">
                <a:solidFill>
                  <a:srgbClr val="DCDEE0"/>
                </a:solidFill>
              </a:defRPr>
            </a:pPr>
            <a:r>
              <a:t>- sprints</a:t>
            </a:r>
          </a:p>
          <a:p>
            <a:pPr>
              <a:defRPr sz="4000">
                <a:solidFill>
                  <a:srgbClr val="DCDEE0"/>
                </a:solidFill>
              </a:defRPr>
            </a:pPr>
            <a:r>
              <a:t>- kanban </a:t>
            </a:r>
          </a:p>
          <a:p>
            <a:pPr>
              <a:defRPr sz="4000">
                <a:solidFill>
                  <a:srgbClr val="DCDEE0"/>
                </a:solidFill>
              </a:defRPr>
            </a:pPr>
            <a:r>
              <a:t>- burn-down charts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ctrTitle"/>
          </p:nvPr>
        </p:nvSpPr>
        <p:spPr>
          <a:xfrm>
            <a:off x="409341" y="330864"/>
            <a:ext cx="5489421" cy="1394918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client focus</a:t>
            </a:r>
          </a:p>
        </p:txBody>
      </p:sp>
      <p:sp>
        <p:nvSpPr>
          <p:cNvPr id="192" name="Shape 192"/>
          <p:cNvSpPr/>
          <p:nvPr>
            <p:ph type="subTitle" idx="1"/>
          </p:nvPr>
        </p:nvSpPr>
        <p:spPr>
          <a:xfrm>
            <a:off x="653872" y="2184677"/>
            <a:ext cx="11697055" cy="6671056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DCDEE0"/>
                </a:solidFill>
              </a:defRPr>
            </a:pPr>
            <a:r>
              <a:t>- we had a real client</a:t>
            </a:r>
          </a:p>
          <a:p>
            <a:pPr>
              <a:defRPr sz="4000">
                <a:solidFill>
                  <a:srgbClr val="DCDEE0"/>
                </a:solidFill>
              </a:defRPr>
            </a:pPr>
          </a:p>
          <a:p>
            <a:pPr>
              <a:defRPr sz="4000">
                <a:solidFill>
                  <a:srgbClr val="DCDEE0"/>
                </a:solidFill>
              </a:defRPr>
            </a:pPr>
            <a:r>
              <a:t>- Gathering requirements are just like what we’re taught in lectures</a:t>
            </a:r>
          </a:p>
          <a:p>
            <a:pPr>
              <a:defRPr sz="4000">
                <a:solidFill>
                  <a:srgbClr val="DCDEE0"/>
                </a:solidFill>
              </a:defRPr>
            </a:pPr>
          </a:p>
          <a:p>
            <a:pPr>
              <a:defRPr sz="4000">
                <a:solidFill>
                  <a:srgbClr val="DCDEE0"/>
                </a:solidFill>
              </a:defRPr>
            </a:pPr>
            <a:r>
              <a:t>- Learn to build client relationships in meetings</a:t>
            </a:r>
          </a:p>
          <a:p>
            <a:pPr>
              <a:defRPr sz="4000">
                <a:solidFill>
                  <a:srgbClr val="DCDEE0"/>
                </a:solidFill>
              </a:defRPr>
            </a:pPr>
          </a:p>
          <a:p>
            <a:pPr>
              <a:defRPr sz="4000">
                <a:solidFill>
                  <a:srgbClr val="DCDEE0"/>
                </a:solidFill>
              </a:defRPr>
            </a:pPr>
            <a:r>
              <a:t>- Ethics documents</a:t>
            </a:r>
          </a:p>
          <a:p>
            <a:pPr lvl="3">
              <a:defRPr sz="4000">
                <a:solidFill>
                  <a:srgbClr val="DCDEE0"/>
                </a:solidFill>
              </a:defRPr>
            </a:pPr>
            <a:r>
              <a:t>- collecting sensitive data</a:t>
            </a:r>
          </a:p>
          <a:p>
            <a:pPr lvl="3">
              <a:defRPr sz="4000">
                <a:solidFill>
                  <a:srgbClr val="DCDEE0"/>
                </a:solidFill>
              </a:defRPr>
            </a:pPr>
            <a:r>
              <a:t>- Required for user testing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ctrTitle"/>
          </p:nvPr>
        </p:nvSpPr>
        <p:spPr>
          <a:xfrm>
            <a:off x="409341" y="328612"/>
            <a:ext cx="3154296" cy="139717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Design </a:t>
            </a:r>
          </a:p>
        </p:txBody>
      </p:sp>
      <p:sp>
        <p:nvSpPr>
          <p:cNvPr id="195" name="Shape 195"/>
          <p:cNvSpPr/>
          <p:nvPr>
            <p:ph type="subTitle" idx="1"/>
          </p:nvPr>
        </p:nvSpPr>
        <p:spPr>
          <a:xfrm>
            <a:off x="636406" y="2267941"/>
            <a:ext cx="10541001" cy="521771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DCDEE0"/>
                </a:solidFill>
              </a:defRPr>
            </a:pPr>
            <a:r>
              <a:t>- used by real people</a:t>
            </a:r>
          </a:p>
          <a:p>
            <a:pPr>
              <a:defRPr>
                <a:solidFill>
                  <a:srgbClr val="DCDEE0"/>
                </a:solidFill>
              </a:defRPr>
            </a:pPr>
          </a:p>
          <a:p>
            <a:pPr>
              <a:defRPr>
                <a:solidFill>
                  <a:srgbClr val="DCDEE0"/>
                </a:solidFill>
              </a:defRPr>
            </a:pPr>
            <a:r>
              <a:t>- focused a lot of our initial time on this</a:t>
            </a:r>
          </a:p>
          <a:p>
            <a:pPr>
              <a:defRPr>
                <a:solidFill>
                  <a:srgbClr val="DCDEE0"/>
                </a:solidFill>
              </a:defRPr>
            </a:pPr>
          </a:p>
          <a:p>
            <a:pPr>
              <a:defRPr>
                <a:solidFill>
                  <a:srgbClr val="DCDEE0"/>
                </a:solidFill>
              </a:defRPr>
            </a:pPr>
            <a:r>
              <a:t>- went through multiple iterations with the client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imulator Screen Shot 2016Õ╣┤3µ£ê2µùÑ õ©ïÕìê8.46.1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102169" y="1548606"/>
            <a:ext cx="3750179" cy="6656567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>
            <p:ph type="ctrTitle"/>
          </p:nvPr>
        </p:nvSpPr>
        <p:spPr>
          <a:xfrm>
            <a:off x="407962" y="258359"/>
            <a:ext cx="5340025" cy="1371601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Mainscreen</a:t>
            </a:r>
          </a:p>
        </p:txBody>
      </p:sp>
      <p:sp>
        <p:nvSpPr>
          <p:cNvPr id="199" name="Shape 199"/>
          <p:cNvSpPr/>
          <p:nvPr>
            <p:ph type="subTitle" sz="quarter" idx="1"/>
          </p:nvPr>
        </p:nvSpPr>
        <p:spPr>
          <a:xfrm>
            <a:off x="1002632" y="3561417"/>
            <a:ext cx="5943031" cy="26307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CDEE0"/>
                </a:solidFill>
              </a:defRPr>
            </a:lvl1pPr>
          </a:lstStyle>
          <a:p>
            <a:pPr/>
            <a:r>
              <a:t>Choose one of the many options on the main screen to test the versatility of our app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